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61" r:id="rId3"/>
    <p:sldId id="302" r:id="rId4"/>
    <p:sldId id="269" r:id="rId5"/>
    <p:sldId id="303" r:id="rId6"/>
    <p:sldId id="279" r:id="rId7"/>
    <p:sldId id="284" r:id="rId8"/>
    <p:sldId id="259" r:id="rId9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74A"/>
    <a:srgbClr val="DCD2A4"/>
    <a:srgbClr val="D3C7A4"/>
    <a:srgbClr val="333333"/>
    <a:srgbClr val="CDB3BA"/>
    <a:srgbClr val="691A31"/>
    <a:srgbClr val="9E894C"/>
    <a:srgbClr val="CABC92"/>
    <a:srgbClr val="DECCD1"/>
    <a:srgbClr val="EDE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74" autoAdjust="0"/>
    <p:restoredTop sz="86370" autoAdjust="0"/>
  </p:normalViewPr>
  <p:slideViewPr>
    <p:cSldViewPr>
      <p:cViewPr varScale="1">
        <p:scale>
          <a:sx n="73" d="100"/>
          <a:sy n="73" d="100"/>
        </p:scale>
        <p:origin x="8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924" y="-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1FF185-9351-4568-A9CF-004B176B6ABA}" type="datetimeFigureOut">
              <a:rPr lang="es-MX" smtClean="0"/>
              <a:pPr/>
              <a:t>08/04/2021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F5E5A9-25CC-4498-A17D-48A3ED29E2F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2609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AD8929-80FE-4804-B504-795BA100AA72}" type="datetimeFigureOut">
              <a:rPr lang="es-MX" smtClean="0"/>
              <a:pPr/>
              <a:t>08/04/2021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4C1EFC-8ED3-46EF-A30E-B1039466D76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AD8929-80FE-4804-B504-795BA100AA72}" type="datetimeFigureOut">
              <a:rPr lang="es-MX" smtClean="0"/>
              <a:pPr/>
              <a:t>08/04/2021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4C1EFC-8ED3-46EF-A30E-B1039466D76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AD8929-80FE-4804-B504-795BA100AA72}" type="datetimeFigureOut">
              <a:rPr lang="es-MX" smtClean="0"/>
              <a:pPr/>
              <a:t>08/04/2021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4C1EFC-8ED3-46EF-A30E-B1039466D76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AD8929-80FE-4804-B504-795BA100AA72}" type="datetimeFigureOut">
              <a:rPr lang="es-MX" smtClean="0"/>
              <a:pPr/>
              <a:t>08/04/2021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4C1EFC-8ED3-46EF-A30E-B1039466D76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AD8929-80FE-4804-B504-795BA100AA72}" type="datetimeFigureOut">
              <a:rPr lang="es-MX" smtClean="0"/>
              <a:pPr/>
              <a:t>08/04/2021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4C1EFC-8ED3-46EF-A30E-B1039466D76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AD8929-80FE-4804-B504-795BA100AA72}" type="datetimeFigureOut">
              <a:rPr lang="es-MX" smtClean="0"/>
              <a:pPr/>
              <a:t>08/04/2021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4C1EFC-8ED3-46EF-A30E-B1039466D76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AD8929-80FE-4804-B504-795BA100AA72}" type="datetimeFigureOut">
              <a:rPr lang="es-MX" smtClean="0"/>
              <a:pPr/>
              <a:t>08/04/2021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4C1EFC-8ED3-46EF-A30E-B1039466D76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AD8929-80FE-4804-B504-795BA100AA72}" type="datetimeFigureOut">
              <a:rPr lang="es-MX" smtClean="0"/>
              <a:pPr/>
              <a:t>08/04/2021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4C1EFC-8ED3-46EF-A30E-B1039466D76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AD8929-80FE-4804-B504-795BA100AA72}" type="datetimeFigureOut">
              <a:rPr lang="es-MX" smtClean="0"/>
              <a:pPr/>
              <a:t>08/04/2021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4C1EFC-8ED3-46EF-A30E-B1039466D76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AD8929-80FE-4804-B504-795BA100AA72}" type="datetimeFigureOut">
              <a:rPr lang="es-MX" smtClean="0"/>
              <a:pPr/>
              <a:t>08/04/2021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4C1EFC-8ED3-46EF-A30E-B1039466D76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55576" y="3990543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Gandhi Serif" panose="02000000000000000000" pitchFamily="50" charset="0"/>
              </a:rPr>
              <a:t>PLAN DE </a:t>
            </a:r>
            <a:r>
              <a:rPr lang="es-MX" sz="2800" dirty="0" smtClean="0">
                <a:latin typeface="Gandhi Serif" panose="02000000000000000000" pitchFamily="50" charset="0"/>
              </a:rPr>
              <a:t>ACCIÓN </a:t>
            </a:r>
            <a:r>
              <a:rPr lang="es-MX" sz="2800" dirty="0">
                <a:latin typeface="Gandhi Serif" panose="02000000000000000000" pitchFamily="50" charset="0"/>
              </a:rPr>
              <a:t>PARA LA </a:t>
            </a:r>
            <a:r>
              <a:rPr lang="es-MX" sz="2800" dirty="0" smtClean="0">
                <a:latin typeface="Gandhi Serif" panose="02000000000000000000" pitchFamily="50" charset="0"/>
              </a:rPr>
              <a:t>FISCALIZACIÓN </a:t>
            </a:r>
            <a:r>
              <a:rPr lang="es-MX" sz="2800" dirty="0">
                <a:latin typeface="Gandhi Serif" panose="02000000000000000000" pitchFamily="50" charset="0"/>
              </a:rPr>
              <a:t>DE LA </a:t>
            </a:r>
            <a:r>
              <a:rPr lang="es-MX" sz="2800" dirty="0" smtClean="0">
                <a:latin typeface="Gandhi Serif" panose="02000000000000000000" pitchFamily="50" charset="0"/>
              </a:rPr>
              <a:t>ADMINISTRACIÓN PÚBLICA </a:t>
            </a:r>
            <a:r>
              <a:rPr lang="es-MX" sz="2800" dirty="0">
                <a:latin typeface="Gandhi Serif" panose="02000000000000000000" pitchFamily="50" charset="0"/>
              </a:rPr>
              <a:t>ESTATAL DESDE UN ENFOQUE </a:t>
            </a:r>
            <a:r>
              <a:rPr lang="es-MX" sz="2800" dirty="0" smtClean="0">
                <a:latin typeface="Gandhi Serif" panose="02000000000000000000" pitchFamily="50" charset="0"/>
              </a:rPr>
              <a:t>PREVENTIVO</a:t>
            </a:r>
            <a:endParaRPr lang="es-MX" sz="2800" dirty="0">
              <a:effectLst/>
              <a:latin typeface="Gandhi Serif" panose="020000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dirty="0">
                <a:latin typeface="Gandhi Serif" panose="02000000000000000000" pitchFamily="50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lupa - Iconos gratis de herramientas y utensil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AutoShape 6" descr="Icono Acciones, grafico, con, un, lupa, herramienta Gratis de humanitarian  Icons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AutoShape 8" descr="gráfico de acciones para estadísticas comerciales - Iconos gratis de negoci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AutoShape 10" descr="data:image/png;base64,iVBORw0KGgoAAAANSUhEUgAAAOEAAADhCAMAAAAJbSJIAAAAeFBMVEX///8BAAIAAADy8vJwcHCwsLDc3Nz7+/uHh4cZGRo8PD2WlpbQ0NHf39+fn5/i4uIvLzClpaUdHR7v7+98fHzKysoqKiu+vr4oKCm2trY4ODhbW1tPT0+ioqJTU1NCQkJkZGR2dneCgoJra2sNDQ0iIiOOjo4RERFyoKucAAAGQElEQVR4nO3d61rqOhAGYAhKPUE5KCoHQZTl/d/hBnWzkpCZnJq0kzXfT9si72PpTJMUez0Oh8PhcDicAjLQ0/Yb8sxgfiHQPELLru237JmBDtDT66sRV22/Zd9UE9HHQl9oIxYg7FULjFiCECcWIexVLzCxDCFGLESInKilCOErajHC3lPpwidRuPAVApYiHIPAQoR/YGAZwisEWIRwhQELEFZ3hd89DZCWtAhh3bcAqQuH6EewACHQyAj5x6SFQCMjxOv27wbKQqCREeKhVy3PmwgLbyBgfdp6vpmiK3wHgF/z783n+0WywjfzRVQsq//3+D1RiQqrLQBcS/v8EGkKgUZGn5P4JpIUAo2MEI/ajiciRSHQyAjx52LXI5GgEGxkrg07LwnOPYGNzLNp72pCTog0MsYMqAnBRmYEHkJLCIzIiNs5fAwp4Qqo84sKOYiQEBiREXIjYwgd4eDg1MhcpB3hzb72PaT+dGxk9LQhnC+FEKsnr2PARubedmQLwu+afTS+mJoQIGAjM7Ueml94vuIfkTeOJ6tfI6Mmt7A+SG/W9WT1bWSUZBZOtfd6NM6mWDU7BR+RsSWrsDJNolhP1pBGRkpO4ZMAR3CRkxUakZnY/vS/yShE5jGPxoX5ZHUZkcGTTTjfonMMwnyyhjYyUnIJn+1zKIaT1XlEBkkmITB+e2lcyCXcY0QGThbh6OAE/EWeT1avERkwOYR6EbQaf07WmEYmq9BYBG3G2bS3iWlkcgofzHc9dqT/iEw7wnvfP+BfivGnjo1MNqGlCPqzJ/7PgyQVwkUQPAtxoHMjk0kIF0Ehxk9rX2Pg4y7phPUCAQ6PO4wevYxejUwO4TXi2/022dXGpxWwjsjkFcJFUG1JXE9WlxEZc9IIH8C3LcREu4OoHx2uOr6NjJQkQrgIGj9M1ebLYvRuZKQkECJFEPxTPL9hRv9GRkrzQqwIbuGOpIavrAGNjJTGhY8IEL8aVpuZERnSyEhpWFhPEKD9s2Q6WYMaGSnNCrEiuHIaGxvt1Str/HO7TQqrHQJ0LmfVVDpZQxsZKQ0Kh19wEZx5XQzPbYDfiIw5zQmxIvju+2I/bYDniIw5TQkHa/8iiL/gqQ2wHDgY1UpGpo96Q0Lw0TG8COJ5ts1LXesP3w8NOzUjxIrgTdArOuVa+63JhHARFDENpT25hPFFMDSZhB8IcBOvwJJFOISHQ8Uh4o7AKTmEWBH8aESBJb2w8SLomeRCrAguY27pXJNauG+nCEpJK6yXCNBvRVdwkgqxIviW68umUgqxIjhuVIElnRC7E7w1/ZZESSaEv8EgRxGUkkhYvSHA1+YZSNIIWy+CUpIIgXWC38B9CgWWBMI5WARFtiIopXkh/C0wQqyDimD1OVFy8JokbFwIf4dIcBGs9JEWr3avYeHwFr4T/AotgpX+HlsUYkVw5ws7pzvCAVYEI4ZtOyOE1i+ffC/ej79I6YowXRHshhAugvFjFZ0QYkVwG3sn2AUhVgRdyvNQizrC2L5wNIMvMZ9OA/Z6SX/plhBYp/sN3LkN2Gt9grjrkhBZv+w+a91lIXwn2BcL5yLYYSH8EI/XrHVnhY0Vwa4KA5du0RFiRdBz/UcnhaOXqKVb3RfCD/GEzFpHCevxVMlGJQQJ39H1ywErkaOED3pHpN6KBgm34NpyIW5DZq0jhdrmeCHwME7fswh2WQgleMCeiFCIu9ABexrCmFlrEsKoAXsCwshZ6+4LY2etOy8UM9uA/fvnTIkgJRQOc8JXF/9DipDQqQheaQRCwsvHzAoTuhZBskLnIkhU6FEEaQp9iiBFofCatSYo9Fy6RU/oO2tNTehYBOkKA573oyb0Xz1JTej/zAwLWchCFjYgfLgfK7lXh04LEI71YQp1+qIIobYPC1nIQhaykIUsZCELWchCFrKQhSxkIQtZyEIWspCFLGQhC1nIQhaykIUsZCELWchCFrKQhbmEhofuN/rrqIv5LcKZtnmrbsaFQ32z+rTga4hwO77Xs9JfZy9vHW91oXLwWPvPAuKg/gL9tdfK1kd9807Z/BEg7OsrLU3/1w7fbDk66rVtvzrmOxVIhIX0w0L6YSH9sJB+WEg/LKSff1RouluiG5NwUFQMQA6Hw+FwOJwS8h/IDJxj518LEgAAAABJRU5ErkJggg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AutoShape 12" descr="Icono Portapapeles, hacer las tareas de la lista, acciones Gratis de Stop  virus outlin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" name="AutoShape 14" descr="Icono Caja, acciones Gratis de Papirus App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" name="AutoShape 16" descr="Lupa: Imágenes, fotos de stock y vectores | Shutterstock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6" name="2 CuadroTexto">
            <a:extLst>
              <a:ext uri="{FF2B5EF4-FFF2-40B4-BE49-F238E27FC236}">
                <a16:creationId xmlns:a16="http://schemas.microsoft.com/office/drawing/2014/main" id="{120461C9-8178-4C26-BE3F-B9ABCE34A2B8}"/>
              </a:ext>
            </a:extLst>
          </p:cNvPr>
          <p:cNvSpPr txBox="1"/>
          <p:nvPr/>
        </p:nvSpPr>
        <p:spPr>
          <a:xfrm>
            <a:off x="251520" y="116632"/>
            <a:ext cx="58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400">
                <a:solidFill>
                  <a:schemeClr val="bg1">
                    <a:lumMod val="95000"/>
                  </a:schemeClr>
                </a:solidFill>
                <a:latin typeface="Gotham Bold" pitchFamily="2" charset="0"/>
              </a:defRPr>
            </a:lvl1pPr>
          </a:lstStyle>
          <a:p>
            <a:r>
              <a:rPr lang="es-MX" b="1" dirty="0" smtClean="0"/>
              <a:t>PLAN DE ACCIÓN</a:t>
            </a:r>
            <a:endParaRPr lang="es-MX" b="1" dirty="0"/>
          </a:p>
        </p:txBody>
      </p:sp>
      <p:sp>
        <p:nvSpPr>
          <p:cNvPr id="27" name="2 CuadroTexto">
            <a:extLst>
              <a:ext uri="{FF2B5EF4-FFF2-40B4-BE49-F238E27FC236}">
                <a16:creationId xmlns:a16="http://schemas.microsoft.com/office/drawing/2014/main" id="{4E3B38A5-ECBE-4A43-85C8-28271ABE79F2}"/>
              </a:ext>
            </a:extLst>
          </p:cNvPr>
          <p:cNvSpPr txBox="1"/>
          <p:nvPr/>
        </p:nvSpPr>
        <p:spPr>
          <a:xfrm>
            <a:off x="307975" y="1249015"/>
            <a:ext cx="5056113" cy="307777"/>
          </a:xfrm>
          <a:prstGeom prst="rect">
            <a:avLst/>
          </a:prstGeom>
          <a:solidFill>
            <a:srgbClr val="9C874A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400">
                <a:solidFill>
                  <a:schemeClr val="bg1">
                    <a:lumMod val="95000"/>
                  </a:schemeClr>
                </a:solidFill>
                <a:latin typeface="Gotham Bold" pitchFamily="2" charset="0"/>
              </a:defRPr>
            </a:lvl1pPr>
          </a:lstStyle>
          <a:p>
            <a:r>
              <a:rPr lang="es-MX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" panose="02000504050000020004" pitchFamily="2" charset="0"/>
              </a:rPr>
              <a:t>OBJETIVOS DEL PLAN DE ACCIÓN</a:t>
            </a:r>
          </a:p>
        </p:txBody>
      </p:sp>
      <p:sp>
        <p:nvSpPr>
          <p:cNvPr id="28" name="AutoShape 16" descr="Lupa: Imágenes, fotos de stock y vectores | Shutterstock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AutoShape 18" descr="Lupa: Imágenes, fotos de stock y vectores | Shutterstock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" name="AutoShape 20" descr="símbolo de interfaz de búsqueda de documentos - Iconos gratis de interfa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1" name="AutoShape 24" descr="Icono Acciones, grafico, con, un, lupa, herramienta Gratis de humanitarian  Icons 1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2" name="AutoShape 26" descr="data:image/png;base64,iVBORw0KGgoAAAANSUhEUgAAAOEAAADhCAMAAAAJbSJIAAAAeFBMVEX///8BAAIAAADy8vJwcHCwsLDc3Nz7+/uHh4cZGRo8PD2WlpbQ0NHf39+fn5/i4uIvLzClpaUdHR7v7+98fHzKysoqKiu+vr4oKCm2trY4ODhbW1tPT0+ioqJTU1NCQkJkZGR2dneCgoJra2sNDQ0iIiOOjo4RERFyoKucAAAGQElEQVR4nO3d61rqOhAGYAhKPUE5KCoHQZTl/d/hBnWzkpCZnJq0kzXfT9si72PpTJMUez0Oh8PhcDicAjLQ0/Yb8sxgfiHQPELLru237JmBDtDT66sRV22/Zd9UE9HHQl9oIxYg7FULjFiCECcWIexVLzCxDCFGLESInKilCOErajHC3lPpwidRuPAVApYiHIPAQoR/YGAZwisEWIRwhQELEFZ3hd89DZCWtAhh3bcAqQuH6EewACHQyAj5x6SFQCMjxOv27wbKQqCREeKhVy3PmwgLbyBgfdp6vpmiK3wHgF/z783n+0WywjfzRVQsq//3+D1RiQqrLQBcS/v8EGkKgUZGn5P4JpIUAo2MEI/ajiciRSHQyAjx52LXI5GgEGxkrg07LwnOPYGNzLNp72pCTog0MsYMqAnBRmYEHkJLCIzIiNs5fAwp4Qqo84sKOYiQEBiREXIjYwgd4eDg1MhcpB3hzb72PaT+dGxk9LQhnC+FEKsnr2PARubedmQLwu+afTS+mJoQIGAjM7Ueml94vuIfkTeOJ6tfI6Mmt7A+SG/W9WT1bWSUZBZOtfd6NM6mWDU7BR+RsSWrsDJNolhP1pBGRkpO4ZMAR3CRkxUakZnY/vS/yShE5jGPxoX5ZHUZkcGTTTjfonMMwnyyhjYyUnIJn+1zKIaT1XlEBkkmITB+e2lcyCXcY0QGThbh6OAE/EWeT1avERkwOYR6EbQaf07WmEYmq9BYBG3G2bS3iWlkcgofzHc9dqT/iEw7wnvfP+BfivGnjo1MNqGlCPqzJ/7PgyQVwkUQPAtxoHMjk0kIF0Ehxk9rX2Pg4y7phPUCAQ6PO4wevYxejUwO4TXi2/022dXGpxWwjsjkFcJFUG1JXE9WlxEZc9IIH8C3LcREu4OoHx2uOr6NjJQkQrgIGj9M1ebLYvRuZKQkECJFEPxTPL9hRv9GRkrzQqwIbuGOpIavrAGNjJTGhY8IEL8aVpuZERnSyEhpWFhPEKD9s2Q6WYMaGSnNCrEiuHIaGxvt1Str/HO7TQqrHQJ0LmfVVDpZQxsZKQ0Kh19wEZx5XQzPbYDfiIw5zQmxIvju+2I/bYDniIw5TQkHa/8iiL/gqQ2wHDgY1UpGpo96Q0Lw0TG8COJ5ts1LXesP3w8NOzUjxIrgTdArOuVa+63JhHARFDENpT25hPFFMDSZhB8IcBOvwJJFOISHQ8Uh4o7AKTmEWBH8aESBJb2w8SLomeRCrAguY27pXJNauG+nCEpJK6yXCNBvRVdwkgqxIviW68umUgqxIjhuVIElnRC7E7w1/ZZESSaEv8EgRxGUkkhYvSHA1+YZSNIIWy+CUpIIgXWC38B9CgWWBMI5WARFtiIopXkh/C0wQqyDimD1OVFy8JokbFwIf4dIcBGs9JEWr3avYeHwFr4T/AotgpX+HlsUYkVw5ws7pzvCAVYEI4ZtOyOE1i+ffC/ej79I6YowXRHshhAugvFjFZ0QYkVwG3sn2AUhVgRdyvNQizrC2L5wNIMvMZ9OA/Z6SX/plhBYp/sN3LkN2Gt9grjrkhBZv+w+a91lIXwn2BcL5yLYYSH8EI/XrHVnhY0Vwa4KA5du0RFiRdBz/UcnhaOXqKVb3RfCD/GEzFpHCevxVMlGJQQJ39H1ywErkaOED3pHpN6KBgm34NpyIW5DZq0jhdrmeCHwME7fswh2WQgleMCeiFCIu9ABexrCmFlrEsKoAXsCwshZ6+4LY2etOy8UM9uA/fvnTIkgJRQOc8JXF/9DipDQqQheaQRCwsvHzAoTuhZBskLnIkhU6FEEaQp9iiBFofCatSYo9Fy6RU/oO2tNTehYBOkKA573oyb0Xz1JTej/zAwLWchCFjYgfLgfK7lXh04LEI71YQp1+qIIobYPC1nIQhaykIUsZCELWchCFrKQhSxkIQtZyEIWspCFLGQhC1nIQhaykIUsZCELWchCFrKQhbmEhofuN/rrqIv5LcKZtnmrbsaFQ32z+rTga4hwO77Xs9JfZy9vHW91oXLwWPvPAuKg/gL9tdfK1kd9807Z/BEg7OsrLU3/1w7fbDk66rVtvzrmOxVIhIX0w0L6YSH9sJB+WEg/LKSff1RouluiG5NwUFQMQA6Hw+FwOJwS8h/IDJxj518LEgAAAABJRU5ErkJggg==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33" name="Grupo 32"/>
          <p:cNvGrpSpPr/>
          <p:nvPr/>
        </p:nvGrpSpPr>
        <p:grpSpPr>
          <a:xfrm flipH="1">
            <a:off x="7596336" y="1916832"/>
            <a:ext cx="737854" cy="737854"/>
            <a:chOff x="2959286" y="1567747"/>
            <a:chExt cx="737854" cy="737854"/>
          </a:xfrm>
        </p:grpSpPr>
        <p:sp>
          <p:nvSpPr>
            <p:cNvPr id="34" name="2 Elipse"/>
            <p:cNvSpPr/>
            <p:nvPr/>
          </p:nvSpPr>
          <p:spPr>
            <a:xfrm>
              <a:off x="2959286" y="1567747"/>
              <a:ext cx="737854" cy="737854"/>
            </a:xfrm>
            <a:prstGeom prst="ellipse">
              <a:avLst/>
            </a:prstGeom>
            <a:solidFill>
              <a:srgbClr val="9C874A"/>
            </a:solidFill>
            <a:ln w="57150">
              <a:solidFill>
                <a:srgbClr val="3333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5" name="Picture 22" descr="buscar en lupa de documentos - Iconos gratis de interfaz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35" y="1655900"/>
              <a:ext cx="501560" cy="501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upo 35"/>
          <p:cNvGrpSpPr/>
          <p:nvPr/>
        </p:nvGrpSpPr>
        <p:grpSpPr>
          <a:xfrm flipH="1">
            <a:off x="521778" y="3555242"/>
            <a:ext cx="737854" cy="737854"/>
            <a:chOff x="2981656" y="3151923"/>
            <a:chExt cx="737854" cy="737854"/>
          </a:xfrm>
        </p:grpSpPr>
        <p:sp>
          <p:nvSpPr>
            <p:cNvPr id="37" name="7 Elipse"/>
            <p:cNvSpPr/>
            <p:nvPr/>
          </p:nvSpPr>
          <p:spPr>
            <a:xfrm>
              <a:off x="2981656" y="3151923"/>
              <a:ext cx="737854" cy="737854"/>
            </a:xfrm>
            <a:prstGeom prst="ellipse">
              <a:avLst/>
            </a:prstGeom>
            <a:solidFill>
              <a:srgbClr val="9C874A"/>
            </a:solidFill>
            <a:ln w="57150">
              <a:solidFill>
                <a:srgbClr val="3333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8" name="Picture 28" descr="imagen png - imagen transparente descarga gratuit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222" r="100000">
                          <a14:foregroundMark x1="71111" y1="7907" x2="71111" y2="7907"/>
                          <a14:foregroundMark x1="75778" y1="36279" x2="75778" y2="36279"/>
                          <a14:foregroundMark x1="59111" y1="55000" x2="59111" y2="55000"/>
                          <a14:foregroundMark x1="38444" y1="75116" x2="38444" y2="75116"/>
                          <a14:foregroundMark x1="21778" y1="82791" x2="21778" y2="82791"/>
                          <a14:foregroundMark x1="28111" y1="94419" x2="28111" y2="944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897" y="3318989"/>
              <a:ext cx="422498" cy="403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upo 38"/>
          <p:cNvGrpSpPr/>
          <p:nvPr/>
        </p:nvGrpSpPr>
        <p:grpSpPr>
          <a:xfrm>
            <a:off x="7612934" y="5135706"/>
            <a:ext cx="737854" cy="737854"/>
            <a:chOff x="2981656" y="4664091"/>
            <a:chExt cx="737854" cy="737854"/>
          </a:xfrm>
        </p:grpSpPr>
        <p:sp>
          <p:nvSpPr>
            <p:cNvPr id="40" name="9 Elipse"/>
            <p:cNvSpPr/>
            <p:nvPr/>
          </p:nvSpPr>
          <p:spPr>
            <a:xfrm>
              <a:off x="2981656" y="4664091"/>
              <a:ext cx="737854" cy="737854"/>
            </a:xfrm>
            <a:prstGeom prst="ellipse">
              <a:avLst/>
            </a:prstGeom>
            <a:solidFill>
              <a:srgbClr val="9C874A"/>
            </a:solidFill>
            <a:ln w="57150">
              <a:solidFill>
                <a:srgbClr val="3333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1" name="Picture 30" descr="Finanzas, Iconos De Equipo, Declaración Financiera imagen png - imagen  transparente descarga gratuita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46" b="90000" l="111" r="90000">
                          <a14:foregroundMark x1="30778" y1="30000" x2="30778" y2="30000"/>
                          <a14:foregroundMark x1="42111" y1="59423" x2="42111" y2="59423"/>
                          <a14:foregroundMark x1="51333" y1="64808" x2="51333" y2="64808"/>
                          <a14:foregroundMark x1="64667" y1="65577" x2="64667" y2="65577"/>
                          <a14:foregroundMark x1="22333" y1="63846" x2="22333" y2="63846"/>
                          <a14:foregroundMark x1="54444" y1="27308" x2="54444" y2="273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9107"/>
            <a:stretch/>
          </p:blipFill>
          <p:spPr bwMode="auto">
            <a:xfrm>
              <a:off x="3071951" y="4788888"/>
              <a:ext cx="541921" cy="488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1 Rectángulo redondeado"/>
          <p:cNvSpPr/>
          <p:nvPr/>
        </p:nvSpPr>
        <p:spPr>
          <a:xfrm>
            <a:off x="155575" y="1705036"/>
            <a:ext cx="7267203" cy="1359674"/>
          </a:xfrm>
          <a:prstGeom prst="roundRect">
            <a:avLst>
              <a:gd name="adj" fmla="val 50000"/>
            </a:avLst>
          </a:prstGeom>
          <a:solidFill>
            <a:srgbClr val="DCD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 smtClean="0">
                <a:solidFill>
                  <a:srgbClr val="691A31"/>
                </a:solidFill>
                <a:latin typeface="Gotham" panose="02000504050000020004" pitchFamily="2" charset="0"/>
                <a:ea typeface="Calibri" panose="020F0502020204030204" pitchFamily="34" charset="0"/>
                <a:cs typeface="Helvetica" panose="020B0604020202020204" pitchFamily="34" charset="0"/>
              </a:rPr>
              <a:t>Vigilar </a:t>
            </a:r>
            <a:r>
              <a:rPr lang="es-MX" dirty="0">
                <a:solidFill>
                  <a:srgbClr val="691A31"/>
                </a:solidFill>
                <a:latin typeface="Gotham" panose="02000504050000020004" pitchFamily="2" charset="0"/>
                <a:ea typeface="Calibri" panose="020F0502020204030204" pitchFamily="34" charset="0"/>
                <a:cs typeface="Helvetica" panose="020B0604020202020204" pitchFamily="34" charset="0"/>
              </a:rPr>
              <a:t>preventivamente que los actos de gobierno, durante la presente Administración Estatal, sean transparentes y ordenados, garantizando objetividad, eficacia, eficiencia, imparcialidad y transparencia. </a:t>
            </a:r>
          </a:p>
        </p:txBody>
      </p:sp>
      <p:sp>
        <p:nvSpPr>
          <p:cNvPr id="43" name="1 Rectángulo redondeado"/>
          <p:cNvSpPr/>
          <p:nvPr/>
        </p:nvSpPr>
        <p:spPr>
          <a:xfrm>
            <a:off x="1800129" y="3284984"/>
            <a:ext cx="7267203" cy="1175119"/>
          </a:xfrm>
          <a:prstGeom prst="roundRect">
            <a:avLst>
              <a:gd name="adj" fmla="val 50000"/>
            </a:avLst>
          </a:prstGeom>
          <a:solidFill>
            <a:srgbClr val="DCD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>
                <a:solidFill>
                  <a:srgbClr val="691A31"/>
                </a:solidFill>
                <a:latin typeface="Gotham" panose="02000504050000020004" pitchFamily="2" charset="0"/>
                <a:ea typeface="Calibri" panose="020F0502020204030204" pitchFamily="34" charset="0"/>
                <a:cs typeface="Helvetica" panose="020B0604020202020204" pitchFamily="34" charset="0"/>
              </a:rPr>
              <a:t>Evitar que los casos críticos impacten financiera y socialmente a la Administración Pública.</a:t>
            </a:r>
          </a:p>
        </p:txBody>
      </p:sp>
      <p:sp>
        <p:nvSpPr>
          <p:cNvPr id="44" name="1 Rectángulo redondeado"/>
          <p:cNvSpPr/>
          <p:nvPr/>
        </p:nvSpPr>
        <p:spPr>
          <a:xfrm>
            <a:off x="179512" y="4870127"/>
            <a:ext cx="7267203" cy="1439193"/>
          </a:xfrm>
          <a:prstGeom prst="roundRect">
            <a:avLst>
              <a:gd name="adj" fmla="val 50000"/>
            </a:avLst>
          </a:prstGeom>
          <a:solidFill>
            <a:srgbClr val="DCD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>
                <a:solidFill>
                  <a:srgbClr val="691A31"/>
                </a:solidFill>
                <a:latin typeface="Gotham" panose="02000504050000020004" pitchFamily="2" charset="0"/>
                <a:ea typeface="Calibri" panose="020F0502020204030204" pitchFamily="34" charset="0"/>
                <a:cs typeface="Helvetica" panose="020B0604020202020204" pitchFamily="34" charset="0"/>
              </a:rPr>
              <a:t>Realizar las acciones que permitan  atender las problemáticas o riesgos que pudieran comprometer el cumplimiento de metas y objetivos en cada una de las Dependencias y Entidades de la Administración Estatal.</a:t>
            </a:r>
          </a:p>
        </p:txBody>
      </p:sp>
    </p:spTree>
    <p:extLst>
      <p:ext uri="{BB962C8B-B14F-4D97-AF65-F5344CB8AC3E}">
        <p14:creationId xmlns:p14="http://schemas.microsoft.com/office/powerpoint/2010/main" val="7798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CuadroTexto">
            <a:extLst>
              <a:ext uri="{FF2B5EF4-FFF2-40B4-BE49-F238E27FC236}">
                <a16:creationId xmlns:a16="http://schemas.microsoft.com/office/drawing/2014/main" id="{120461C9-8178-4C26-BE3F-B9ABCE34A2B8}"/>
              </a:ext>
            </a:extLst>
          </p:cNvPr>
          <p:cNvSpPr txBox="1"/>
          <p:nvPr/>
        </p:nvSpPr>
        <p:spPr>
          <a:xfrm>
            <a:off x="251520" y="116632"/>
            <a:ext cx="58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400">
                <a:solidFill>
                  <a:schemeClr val="bg1">
                    <a:lumMod val="95000"/>
                  </a:schemeClr>
                </a:solidFill>
                <a:latin typeface="Gotham Bold" pitchFamily="2" charset="0"/>
              </a:defRPr>
            </a:lvl1pPr>
          </a:lstStyle>
          <a:p>
            <a:r>
              <a:rPr lang="es-MX" b="1" dirty="0" smtClean="0"/>
              <a:t>PLAN DE ACCIÓN</a:t>
            </a:r>
            <a:endParaRPr lang="es-MX" b="1" dirty="0"/>
          </a:p>
        </p:txBody>
      </p:sp>
      <p:pic>
        <p:nvPicPr>
          <p:cNvPr id="16" name="Picture 3" descr="C:\Users\soporte\Desktop\LOGOS E IMAGEN\logo peq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59" y="3639387"/>
            <a:ext cx="1708781" cy="59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soporte\Desktop\SH-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7"/>
          <a:stretch/>
        </p:blipFill>
        <p:spPr bwMode="auto">
          <a:xfrm>
            <a:off x="1305461" y="2852936"/>
            <a:ext cx="1619076" cy="66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soporte\Desktop\LOGO CONSEJERIA GOBER-0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" t="3919" b="7744"/>
          <a:stretch/>
        </p:blipFill>
        <p:spPr bwMode="auto">
          <a:xfrm>
            <a:off x="1423059" y="4399436"/>
            <a:ext cx="1549121" cy="63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6 Grupo"/>
          <p:cNvGrpSpPr/>
          <p:nvPr/>
        </p:nvGrpSpPr>
        <p:grpSpPr>
          <a:xfrm>
            <a:off x="5868144" y="2996952"/>
            <a:ext cx="1566591" cy="1866693"/>
            <a:chOff x="877242" y="3933056"/>
            <a:chExt cx="956459" cy="1512168"/>
          </a:xfrm>
        </p:grpSpPr>
        <p:pic>
          <p:nvPicPr>
            <p:cNvPr id="20" name="Picture 2" descr="Esquema - Iconos gratis de negocios y finanza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61778" y1="14667" x2="61778" y2="14667"/>
                          <a14:foregroundMark x1="51556" y1="15111" x2="51556" y2="15111"/>
                          <a14:foregroundMark x1="53333" y1="8000" x2="53333" y2="8000"/>
                          <a14:foregroundMark x1="15111" y1="47111" x2="15111" y2="47111"/>
                          <a14:foregroundMark x1="15556" y1="54222" x2="15556" y2="54222"/>
                          <a14:foregroundMark x1="15111" y1="85333" x2="15111" y2="85333"/>
                          <a14:foregroundMark x1="14667" y1="92000" x2="14667" y2="92000"/>
                          <a14:foregroundMark x1="24444" y1="86667" x2="24444" y2="86667"/>
                          <a14:foregroundMark x1="12444" y1="68889" x2="12444" y2="68889"/>
                          <a14:foregroundMark x1="34222" y1="49333" x2="34222" y2="49333"/>
                          <a14:foregroundMark x1="38667" y1="46667" x2="38667" y2="46667"/>
                          <a14:foregroundMark x1="49333" y1="46222" x2="49333" y2="46222"/>
                          <a14:foregroundMark x1="49778" y1="53333" x2="49778" y2="53333"/>
                          <a14:foregroundMark x1="86667" y1="47111" x2="86667" y2="47111"/>
                          <a14:foregroundMark x1="87111" y1="52889" x2="87111" y2="52889"/>
                          <a14:foregroundMark x1="87111" y1="84444" x2="87111" y2="84444"/>
                          <a14:foregroundMark x1="88889" y1="92444" x2="88889" y2="92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242" y="4488765"/>
              <a:ext cx="956459" cy="95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s://encrypted-tbn0.gstatic.com/images?q=tbn%3AANd9GcTZ_DQpDLVz9kL4zNLT8gWG87PvSsZbuegC-A&amp;usqp=CAU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57778" y1="25778" x2="57778" y2="25778"/>
                          <a14:foregroundMark x1="59556" y1="41333" x2="59556" y2="41333"/>
                          <a14:foregroundMark x1="63111" y1="58667" x2="63111" y2="58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536" y="3933056"/>
              <a:ext cx="437872" cy="437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2 CuadroTexto">
            <a:extLst>
              <a:ext uri="{FF2B5EF4-FFF2-40B4-BE49-F238E27FC236}">
                <a16:creationId xmlns:a16="http://schemas.microsoft.com/office/drawing/2014/main" id="{120461C9-8178-4C26-BE3F-B9ABCE34A2B8}"/>
              </a:ext>
            </a:extLst>
          </p:cNvPr>
          <p:cNvSpPr txBox="1"/>
          <p:nvPr/>
        </p:nvSpPr>
        <p:spPr>
          <a:xfrm>
            <a:off x="155748" y="1894762"/>
            <a:ext cx="3911068" cy="523220"/>
          </a:xfrm>
          <a:prstGeom prst="rect">
            <a:avLst/>
          </a:prstGeom>
          <a:solidFill>
            <a:srgbClr val="9C874A"/>
          </a:solidFill>
          <a:ln>
            <a:solidFill>
              <a:srgbClr val="691A3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400">
                <a:solidFill>
                  <a:schemeClr val="bg1">
                    <a:lumMod val="95000"/>
                  </a:schemeClr>
                </a:solidFill>
                <a:latin typeface="Gotham Bold" pitchFamily="2" charset="0"/>
              </a:defRPr>
            </a:lvl1pPr>
          </a:lstStyle>
          <a:p>
            <a:pPr algn="ctr"/>
            <a:r>
              <a:rPr lang="es-MX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otham" panose="02000504050000020004" pitchFamily="2" charset="0"/>
              </a:rPr>
              <a:t>PARTICIPACIÓN DIRECTA</a:t>
            </a:r>
          </a:p>
          <a:p>
            <a:pPr algn="ctr"/>
            <a:r>
              <a:rPr lang="es-MX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otham" panose="02000504050000020004" pitchFamily="2" charset="0"/>
              </a:rPr>
              <a:t> (Coordinación y Seguimiento)</a:t>
            </a:r>
            <a:endParaRPr lang="es-MX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Gotham" panose="02000504050000020004" pitchFamily="2" charset="0"/>
            </a:endParaRPr>
          </a:p>
        </p:txBody>
      </p:sp>
      <p:sp>
        <p:nvSpPr>
          <p:cNvPr id="36" name="2 CuadroTexto">
            <a:extLst>
              <a:ext uri="{FF2B5EF4-FFF2-40B4-BE49-F238E27FC236}">
                <a16:creationId xmlns:a16="http://schemas.microsoft.com/office/drawing/2014/main" id="{120461C9-8178-4C26-BE3F-B9ABCE34A2B8}"/>
              </a:ext>
            </a:extLst>
          </p:cNvPr>
          <p:cNvSpPr txBox="1"/>
          <p:nvPr/>
        </p:nvSpPr>
        <p:spPr>
          <a:xfrm>
            <a:off x="4834264" y="1894762"/>
            <a:ext cx="3384376" cy="523220"/>
          </a:xfrm>
          <a:prstGeom prst="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otham" panose="02000504050000020004" pitchFamily="2" charset="0"/>
              </a:rPr>
              <a:t>PARTICIPACION DIRECTA  </a:t>
            </a:r>
          </a:p>
          <a:p>
            <a:pPr algn="ctr"/>
            <a:r>
              <a:rPr lang="es-MX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otham" panose="02000504050000020004" pitchFamily="2" charset="0"/>
              </a:rPr>
              <a:t>(Ejecución y Cumplimiento)</a:t>
            </a:r>
            <a:endParaRPr lang="es-MX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Gotham" panose="02000504050000020004" pitchFamily="2" charset="0"/>
            </a:endParaRPr>
          </a:p>
        </p:txBody>
      </p:sp>
      <p:sp>
        <p:nvSpPr>
          <p:cNvPr id="37" name="19 Rectángulo"/>
          <p:cNvSpPr/>
          <p:nvPr/>
        </p:nvSpPr>
        <p:spPr>
          <a:xfrm>
            <a:off x="4440147" y="5517232"/>
            <a:ext cx="51397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latin typeface="Gotham" panose="02000504050000020004" pitchFamily="2" charset="0"/>
              </a:rPr>
              <a:t>Todas </a:t>
            </a:r>
            <a:r>
              <a:rPr lang="es-MX" sz="1400" dirty="0">
                <a:latin typeface="Gotham" panose="02000504050000020004" pitchFamily="2" charset="0"/>
              </a:rPr>
              <a:t>las Dependencias y </a:t>
            </a:r>
            <a:r>
              <a:rPr lang="es-MX" sz="1400" dirty="0" smtClean="0">
                <a:latin typeface="Gotham" panose="02000504050000020004" pitchFamily="2" charset="0"/>
              </a:rPr>
              <a:t>Entidades del Ejecutivo</a:t>
            </a:r>
            <a:endParaRPr lang="es-MX" sz="1400" dirty="0">
              <a:latin typeface="Gotham" panose="02000504050000020004" pitchFamily="2" charset="0"/>
            </a:endParaRPr>
          </a:p>
        </p:txBody>
      </p:sp>
      <p:sp>
        <p:nvSpPr>
          <p:cNvPr id="38" name="2 CuadroTexto">
            <a:extLst>
              <a:ext uri="{FF2B5EF4-FFF2-40B4-BE49-F238E27FC236}">
                <a16:creationId xmlns:a16="http://schemas.microsoft.com/office/drawing/2014/main" id="{120461C9-8178-4C26-BE3F-B9ABCE34A2B8}"/>
              </a:ext>
            </a:extLst>
          </p:cNvPr>
          <p:cNvSpPr txBox="1"/>
          <p:nvPr/>
        </p:nvSpPr>
        <p:spPr>
          <a:xfrm>
            <a:off x="179512" y="1196752"/>
            <a:ext cx="8760924" cy="523220"/>
          </a:xfrm>
          <a:prstGeom prst="rect">
            <a:avLst/>
          </a:prstGeom>
          <a:solidFill>
            <a:srgbClr val="9E894C"/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400">
                <a:solidFill>
                  <a:schemeClr val="bg1">
                    <a:lumMod val="95000"/>
                  </a:schemeClr>
                </a:solidFill>
                <a:latin typeface="Gotham Bold" pitchFamily="2" charset="0"/>
              </a:defRPr>
            </a:lvl1pPr>
          </a:lstStyle>
          <a:p>
            <a:pPr algn="ctr"/>
            <a:r>
              <a:rPr lang="es-MX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" panose="02000504050000020004" pitchFamily="2" charset="0"/>
              </a:rPr>
              <a:t>PARTICIPANTES EN EL DESARROLLO DE LAS ACCIONES CONTENIDAS DEL PLAN DE ACCIÓN</a:t>
            </a:r>
          </a:p>
        </p:txBody>
      </p:sp>
    </p:spTree>
    <p:extLst>
      <p:ext uri="{BB962C8B-B14F-4D97-AF65-F5344CB8AC3E}">
        <p14:creationId xmlns:p14="http://schemas.microsoft.com/office/powerpoint/2010/main" val="18218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CuadroTexto">
            <a:extLst>
              <a:ext uri="{FF2B5EF4-FFF2-40B4-BE49-F238E27FC236}">
                <a16:creationId xmlns:a16="http://schemas.microsoft.com/office/drawing/2014/main" id="{120461C9-8178-4C26-BE3F-B9ABCE34A2B8}"/>
              </a:ext>
            </a:extLst>
          </p:cNvPr>
          <p:cNvSpPr txBox="1"/>
          <p:nvPr/>
        </p:nvSpPr>
        <p:spPr>
          <a:xfrm>
            <a:off x="251520" y="159023"/>
            <a:ext cx="58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400">
                <a:solidFill>
                  <a:schemeClr val="bg1">
                    <a:lumMod val="95000"/>
                  </a:schemeClr>
                </a:solidFill>
                <a:latin typeface="Gotham Bold" pitchFamily="2" charset="0"/>
              </a:defRPr>
            </a:lvl1pPr>
          </a:lstStyle>
          <a:p>
            <a:r>
              <a:rPr lang="es-MX" b="1" dirty="0" smtClean="0"/>
              <a:t>PLAN DE ACCIÓN</a:t>
            </a:r>
            <a:endParaRPr lang="es-MX" b="1" dirty="0"/>
          </a:p>
        </p:txBody>
      </p:sp>
      <p:sp>
        <p:nvSpPr>
          <p:cNvPr id="9" name="1 Rectángulo redondeado"/>
          <p:cNvSpPr/>
          <p:nvPr/>
        </p:nvSpPr>
        <p:spPr>
          <a:xfrm>
            <a:off x="538994" y="2277418"/>
            <a:ext cx="5041118" cy="497666"/>
          </a:xfrm>
          <a:prstGeom prst="roundRect">
            <a:avLst>
              <a:gd name="adj" fmla="val 50000"/>
            </a:avLst>
          </a:prstGeom>
          <a:solidFill>
            <a:srgbClr val="DCD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dirty="0" smtClean="0">
              <a:solidFill>
                <a:schemeClr val="tx1"/>
              </a:solidFill>
            </a:endParaRPr>
          </a:p>
          <a:p>
            <a:r>
              <a:rPr lang="es-MX" dirty="0" smtClean="0">
                <a:solidFill>
                  <a:schemeClr val="tx1"/>
                </a:solidFill>
              </a:rPr>
              <a:t>Vigilar </a:t>
            </a:r>
            <a:r>
              <a:rPr lang="es-MX" dirty="0">
                <a:solidFill>
                  <a:schemeClr val="tx1"/>
                </a:solidFill>
              </a:rPr>
              <a:t>el apego a la norma de los actos realizados</a:t>
            </a:r>
          </a:p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1" name="1 Rectángulo redondeado"/>
          <p:cNvSpPr/>
          <p:nvPr/>
        </p:nvSpPr>
        <p:spPr>
          <a:xfrm>
            <a:off x="3059553" y="3297007"/>
            <a:ext cx="5857184" cy="464596"/>
          </a:xfrm>
          <a:prstGeom prst="roundRect">
            <a:avLst>
              <a:gd name="adj" fmla="val 50000"/>
            </a:avLst>
          </a:prstGeom>
          <a:solidFill>
            <a:srgbClr val="DCD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dirty="0" smtClean="0">
              <a:solidFill>
                <a:schemeClr val="tx1"/>
              </a:solidFill>
            </a:endParaRP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Vigilar </a:t>
            </a:r>
            <a:r>
              <a:rPr lang="es-MX" dirty="0">
                <a:solidFill>
                  <a:schemeClr val="tx1"/>
                </a:solidFill>
              </a:rPr>
              <a:t>el cumplimiento de metas y objetivos institucionales</a:t>
            </a:r>
          </a:p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3" name="1 Rectángulo redondeado"/>
          <p:cNvSpPr/>
          <p:nvPr/>
        </p:nvSpPr>
        <p:spPr>
          <a:xfrm>
            <a:off x="3860731" y="5558824"/>
            <a:ext cx="5041118" cy="440124"/>
          </a:xfrm>
          <a:prstGeom prst="roundRect">
            <a:avLst>
              <a:gd name="adj" fmla="val 50000"/>
            </a:avLst>
          </a:prstGeom>
          <a:solidFill>
            <a:srgbClr val="DCD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dirty="0" smtClean="0">
              <a:solidFill>
                <a:schemeClr val="tx1"/>
              </a:solidFill>
            </a:endParaRP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Dar </a:t>
            </a:r>
            <a:r>
              <a:rPr lang="es-MX" dirty="0">
                <a:solidFill>
                  <a:schemeClr val="tx1"/>
                </a:solidFill>
              </a:rPr>
              <a:t>transparencia al ejercicio de la gestión pública</a:t>
            </a:r>
          </a:p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 Rectángulo redondeado"/>
          <p:cNvSpPr/>
          <p:nvPr/>
        </p:nvSpPr>
        <p:spPr>
          <a:xfrm>
            <a:off x="538994" y="4431814"/>
            <a:ext cx="4428771" cy="452954"/>
          </a:xfrm>
          <a:prstGeom prst="roundRect">
            <a:avLst>
              <a:gd name="adj" fmla="val 50000"/>
            </a:avLst>
          </a:prstGeom>
          <a:solidFill>
            <a:srgbClr val="DCD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dirty="0" smtClean="0">
              <a:solidFill>
                <a:schemeClr val="tx1"/>
              </a:solidFill>
            </a:endParaRP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Cero </a:t>
            </a:r>
            <a:r>
              <a:rPr lang="es-MX" dirty="0">
                <a:solidFill>
                  <a:schemeClr val="tx1"/>
                </a:solidFill>
              </a:rPr>
              <a:t>tolerancia a la corrupción e impunidad</a:t>
            </a:r>
          </a:p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120461C9-8178-4C26-BE3F-B9ABCE34A2B8}"/>
              </a:ext>
            </a:extLst>
          </p:cNvPr>
          <p:cNvSpPr txBox="1"/>
          <p:nvPr/>
        </p:nvSpPr>
        <p:spPr>
          <a:xfrm>
            <a:off x="539552" y="1340768"/>
            <a:ext cx="8065454" cy="307777"/>
          </a:xfrm>
          <a:prstGeom prst="rect">
            <a:avLst/>
          </a:prstGeom>
          <a:solidFill>
            <a:srgbClr val="9E894C"/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" panose="02000504050000020004" pitchFamily="2" charset="0"/>
              </a:defRPr>
            </a:lvl1pPr>
          </a:lstStyle>
          <a:p>
            <a:r>
              <a:rPr lang="es-MX" dirty="0"/>
              <a:t>ENFOQUE DEL PLAN DE ACCIÓN PARA EL LOGRO DE RESULTADOS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132" y="2191859"/>
            <a:ext cx="1085122" cy="76812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94" y="2910855"/>
            <a:ext cx="1182785" cy="12369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74" b="82963" l="8100" r="8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47" t="13251" r="14845" b="20601"/>
          <a:stretch/>
        </p:blipFill>
        <p:spPr>
          <a:xfrm>
            <a:off x="5497716" y="4023183"/>
            <a:ext cx="1208073" cy="122755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102213"/>
            <a:ext cx="2089141" cy="118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CuadroTexto">
            <a:extLst>
              <a:ext uri="{FF2B5EF4-FFF2-40B4-BE49-F238E27FC236}">
                <a16:creationId xmlns:a16="http://schemas.microsoft.com/office/drawing/2014/main" id="{120461C9-8178-4C26-BE3F-B9ABCE34A2B8}"/>
              </a:ext>
            </a:extLst>
          </p:cNvPr>
          <p:cNvSpPr txBox="1"/>
          <p:nvPr/>
        </p:nvSpPr>
        <p:spPr>
          <a:xfrm>
            <a:off x="251520" y="159023"/>
            <a:ext cx="58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400">
                <a:solidFill>
                  <a:schemeClr val="bg1">
                    <a:lumMod val="95000"/>
                  </a:schemeClr>
                </a:solidFill>
                <a:latin typeface="Gotham Bold" pitchFamily="2" charset="0"/>
              </a:defRPr>
            </a:lvl1pPr>
          </a:lstStyle>
          <a:p>
            <a:r>
              <a:rPr lang="es-MX" b="1" dirty="0" smtClean="0"/>
              <a:t>PLAN DE ACCIÓN</a:t>
            </a:r>
            <a:endParaRPr lang="es-MX" b="1" dirty="0"/>
          </a:p>
        </p:txBody>
      </p:sp>
      <p:sp>
        <p:nvSpPr>
          <p:cNvPr id="17" name="1 Rectángulo redondeado"/>
          <p:cNvSpPr/>
          <p:nvPr/>
        </p:nvSpPr>
        <p:spPr>
          <a:xfrm>
            <a:off x="1018369" y="2052772"/>
            <a:ext cx="4105014" cy="497666"/>
          </a:xfrm>
          <a:prstGeom prst="roundRect">
            <a:avLst>
              <a:gd name="adj" fmla="val 50000"/>
            </a:avLst>
          </a:prstGeom>
          <a:solidFill>
            <a:srgbClr val="DCD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dirty="0" smtClean="0">
              <a:solidFill>
                <a:schemeClr val="tx1"/>
              </a:solidFill>
              <a:latin typeface="Gotham" panose="02000504050000020004" pitchFamily="2" charset="0"/>
            </a:endParaRPr>
          </a:p>
          <a:p>
            <a:pPr algn="just"/>
            <a:r>
              <a:rPr lang="es-MX" sz="1600" dirty="0" smtClean="0">
                <a:solidFill>
                  <a:schemeClr val="tx1"/>
                </a:solidFill>
                <a:latin typeface="Gotham" panose="02000504050000020004" pitchFamily="2" charset="0"/>
              </a:rPr>
              <a:t>Designación de enlaces por cada tema al interior de los Organismos.</a:t>
            </a:r>
            <a:endParaRPr lang="es-MX" sz="1600" dirty="0">
              <a:solidFill>
                <a:schemeClr val="tx1"/>
              </a:solidFill>
              <a:latin typeface="Gotham" panose="02000504050000020004" pitchFamily="2" charset="0"/>
            </a:endParaRPr>
          </a:p>
          <a:p>
            <a:pPr algn="ctr"/>
            <a:endParaRPr lang="es-MX" sz="1600" dirty="0">
              <a:solidFill>
                <a:schemeClr val="tx1"/>
              </a:solidFill>
              <a:latin typeface="Gotham" panose="02000504050000020004" pitchFamily="2" charset="0"/>
            </a:endParaRPr>
          </a:p>
        </p:txBody>
      </p:sp>
      <p:sp>
        <p:nvSpPr>
          <p:cNvPr id="18" name="1 Rectángulo redondeado"/>
          <p:cNvSpPr/>
          <p:nvPr/>
        </p:nvSpPr>
        <p:spPr>
          <a:xfrm>
            <a:off x="4639960" y="3005411"/>
            <a:ext cx="4036496" cy="464596"/>
          </a:xfrm>
          <a:prstGeom prst="roundRect">
            <a:avLst>
              <a:gd name="adj" fmla="val 50000"/>
            </a:avLst>
          </a:prstGeom>
          <a:solidFill>
            <a:srgbClr val="DCD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1600" dirty="0" smtClean="0">
              <a:solidFill>
                <a:schemeClr val="tx1"/>
              </a:solidFill>
              <a:latin typeface="Gotham" panose="02000504050000020004" pitchFamily="2" charset="0"/>
            </a:endParaRPr>
          </a:p>
          <a:p>
            <a:pPr algn="just"/>
            <a:r>
              <a:rPr lang="es-MX" sz="1600" dirty="0" smtClean="0">
                <a:solidFill>
                  <a:schemeClr val="tx1"/>
                </a:solidFill>
                <a:latin typeface="Gotham" panose="02000504050000020004" pitchFamily="2" charset="0"/>
              </a:rPr>
              <a:t>Agenda y conformación de grupos de trabajos</a:t>
            </a:r>
            <a:endParaRPr lang="es-MX" sz="1600" dirty="0">
              <a:solidFill>
                <a:schemeClr val="tx1"/>
              </a:solidFill>
              <a:latin typeface="Gotham" panose="02000504050000020004" pitchFamily="2" charset="0"/>
            </a:endParaRPr>
          </a:p>
          <a:p>
            <a:pPr algn="ctr"/>
            <a:endParaRPr lang="es-MX" sz="1600" dirty="0">
              <a:solidFill>
                <a:schemeClr val="tx1"/>
              </a:solidFill>
              <a:latin typeface="Gotham" panose="02000504050000020004" pitchFamily="2" charset="0"/>
            </a:endParaRPr>
          </a:p>
        </p:txBody>
      </p:sp>
      <p:sp>
        <p:nvSpPr>
          <p:cNvPr id="19" name="1 Rectángulo redondeado"/>
          <p:cNvSpPr/>
          <p:nvPr/>
        </p:nvSpPr>
        <p:spPr>
          <a:xfrm>
            <a:off x="4691965" y="4734588"/>
            <a:ext cx="3984490" cy="440124"/>
          </a:xfrm>
          <a:prstGeom prst="roundRect">
            <a:avLst>
              <a:gd name="adj" fmla="val 50000"/>
            </a:avLst>
          </a:prstGeom>
          <a:solidFill>
            <a:srgbClr val="DCD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dirty="0" smtClean="0">
                <a:solidFill>
                  <a:schemeClr val="tx1"/>
                </a:solidFill>
                <a:latin typeface="Gotham" panose="02000504050000020004" pitchFamily="2" charset="0"/>
              </a:rPr>
              <a:t>Priorización de las problemáticas o asuntos de atención.</a:t>
            </a:r>
          </a:p>
        </p:txBody>
      </p:sp>
      <p:sp>
        <p:nvSpPr>
          <p:cNvPr id="20" name="1 Rectángulo redondeado"/>
          <p:cNvSpPr/>
          <p:nvPr/>
        </p:nvSpPr>
        <p:spPr>
          <a:xfrm>
            <a:off x="934758" y="3924980"/>
            <a:ext cx="4188626" cy="452954"/>
          </a:xfrm>
          <a:prstGeom prst="roundRect">
            <a:avLst>
              <a:gd name="adj" fmla="val 50000"/>
            </a:avLst>
          </a:prstGeom>
          <a:solidFill>
            <a:srgbClr val="DCD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dirty="0" smtClean="0">
                <a:solidFill>
                  <a:schemeClr val="tx1"/>
                </a:solidFill>
                <a:latin typeface="Gotham" panose="02000504050000020004" pitchFamily="2" charset="0"/>
              </a:rPr>
              <a:t>Preparación de documentación relativa  los temas</a:t>
            </a:r>
            <a:endParaRPr lang="es-MX" sz="1600" dirty="0">
              <a:solidFill>
                <a:schemeClr val="tx1"/>
              </a:solidFill>
              <a:latin typeface="Gotham" panose="02000504050000020004" pitchFamily="2" charset="0"/>
            </a:endParaRPr>
          </a:p>
        </p:txBody>
      </p:sp>
      <p:sp>
        <p:nvSpPr>
          <p:cNvPr id="21" name="2 CuadroTexto">
            <a:extLst>
              <a:ext uri="{FF2B5EF4-FFF2-40B4-BE49-F238E27FC236}">
                <a16:creationId xmlns:a16="http://schemas.microsoft.com/office/drawing/2014/main" id="{120461C9-8178-4C26-BE3F-B9ABCE34A2B8}"/>
              </a:ext>
            </a:extLst>
          </p:cNvPr>
          <p:cNvSpPr txBox="1"/>
          <p:nvPr/>
        </p:nvSpPr>
        <p:spPr>
          <a:xfrm>
            <a:off x="539552" y="1249015"/>
            <a:ext cx="8065454" cy="307777"/>
          </a:xfrm>
          <a:prstGeom prst="rect">
            <a:avLst/>
          </a:prstGeom>
          <a:solidFill>
            <a:srgbClr val="9E894C"/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" panose="02000504050000020004" pitchFamily="2" charset="0"/>
              </a:defRPr>
            </a:lvl1pPr>
          </a:lstStyle>
          <a:p>
            <a:r>
              <a:rPr lang="es-MX" dirty="0"/>
              <a:t>ACCIONES INMEDIATAS PARA LA ATENCIÓN DEL PLAN DE ACCIÓN</a:t>
            </a:r>
          </a:p>
        </p:txBody>
      </p:sp>
      <p:sp>
        <p:nvSpPr>
          <p:cNvPr id="22" name="1 Rectángulo redondeado"/>
          <p:cNvSpPr/>
          <p:nvPr/>
        </p:nvSpPr>
        <p:spPr>
          <a:xfrm>
            <a:off x="934758" y="5459637"/>
            <a:ext cx="4105014" cy="705667"/>
          </a:xfrm>
          <a:prstGeom prst="roundRect">
            <a:avLst>
              <a:gd name="adj" fmla="val 50000"/>
            </a:avLst>
          </a:prstGeom>
          <a:solidFill>
            <a:srgbClr val="DCD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dirty="0" smtClean="0">
                <a:solidFill>
                  <a:schemeClr val="tx1"/>
                </a:solidFill>
                <a:latin typeface="Gotham" panose="02000504050000020004" pitchFamily="2" charset="0"/>
              </a:rPr>
              <a:t>Presentación de propuestas de atención que lleven a la solución de la problemática.</a:t>
            </a:r>
          </a:p>
        </p:txBody>
      </p:sp>
      <p:sp>
        <p:nvSpPr>
          <p:cNvPr id="23" name="14 Rectángulo"/>
          <p:cNvSpPr/>
          <p:nvPr/>
        </p:nvSpPr>
        <p:spPr>
          <a:xfrm>
            <a:off x="375467" y="2052772"/>
            <a:ext cx="559849" cy="33855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lvl="0" algn="r"/>
            <a:r>
              <a:rPr lang="es-MX" sz="1600" b="1" dirty="0" smtClean="0">
                <a:solidFill>
                  <a:schemeClr val="bg1"/>
                </a:solidFill>
                <a:latin typeface="Gotham" panose="02000504050000020004" pitchFamily="2" charset="0"/>
              </a:rPr>
              <a:t>01</a:t>
            </a:r>
            <a:endParaRPr lang="es-MX" sz="1600" dirty="0">
              <a:solidFill>
                <a:schemeClr val="bg1"/>
              </a:solidFill>
              <a:latin typeface="Gotham" panose="02000504050000020004" pitchFamily="2" charset="0"/>
            </a:endParaRPr>
          </a:p>
        </p:txBody>
      </p:sp>
      <p:sp>
        <p:nvSpPr>
          <p:cNvPr id="24" name="14 Rectángulo"/>
          <p:cNvSpPr/>
          <p:nvPr/>
        </p:nvSpPr>
        <p:spPr>
          <a:xfrm>
            <a:off x="3772789" y="3068432"/>
            <a:ext cx="559849" cy="33855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lvl="0" algn="r"/>
            <a:r>
              <a:rPr lang="es-MX" sz="1600" b="1" dirty="0" smtClean="0">
                <a:solidFill>
                  <a:schemeClr val="bg1"/>
                </a:solidFill>
                <a:latin typeface="Gotham" panose="02000504050000020004" pitchFamily="2" charset="0"/>
              </a:rPr>
              <a:t>02</a:t>
            </a:r>
            <a:endParaRPr lang="es-MX" sz="1600" dirty="0">
              <a:solidFill>
                <a:schemeClr val="bg1"/>
              </a:solidFill>
              <a:latin typeface="Gotham" panose="02000504050000020004" pitchFamily="2" charset="0"/>
            </a:endParaRPr>
          </a:p>
        </p:txBody>
      </p:sp>
      <p:sp>
        <p:nvSpPr>
          <p:cNvPr id="25" name="14 Rectángulo"/>
          <p:cNvSpPr/>
          <p:nvPr/>
        </p:nvSpPr>
        <p:spPr>
          <a:xfrm>
            <a:off x="375467" y="3895363"/>
            <a:ext cx="559849" cy="33855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lvl="0" algn="r"/>
            <a:r>
              <a:rPr lang="es-MX" sz="1600" b="1" dirty="0" smtClean="0">
                <a:solidFill>
                  <a:schemeClr val="bg1"/>
                </a:solidFill>
                <a:latin typeface="Gotham" panose="02000504050000020004" pitchFamily="2" charset="0"/>
              </a:rPr>
              <a:t>03</a:t>
            </a:r>
            <a:endParaRPr lang="es-MX" sz="1600" dirty="0">
              <a:solidFill>
                <a:schemeClr val="bg1"/>
              </a:solidFill>
              <a:latin typeface="Gotham" panose="02000504050000020004" pitchFamily="2" charset="0"/>
            </a:endParaRPr>
          </a:p>
        </p:txBody>
      </p:sp>
      <p:sp>
        <p:nvSpPr>
          <p:cNvPr id="26" name="14 Rectángulo"/>
          <p:cNvSpPr/>
          <p:nvPr/>
        </p:nvSpPr>
        <p:spPr>
          <a:xfrm>
            <a:off x="3772788" y="4799440"/>
            <a:ext cx="559849" cy="33855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lvl="0" algn="r"/>
            <a:r>
              <a:rPr lang="es-MX" sz="1600" b="1" dirty="0" smtClean="0">
                <a:solidFill>
                  <a:schemeClr val="bg1"/>
                </a:solidFill>
                <a:latin typeface="Gotham" panose="02000504050000020004" pitchFamily="2" charset="0"/>
              </a:rPr>
              <a:t>04</a:t>
            </a:r>
            <a:endParaRPr lang="es-MX" sz="1600" dirty="0">
              <a:solidFill>
                <a:schemeClr val="bg1"/>
              </a:solidFill>
              <a:latin typeface="Gotham" panose="02000504050000020004" pitchFamily="2" charset="0"/>
            </a:endParaRPr>
          </a:p>
        </p:txBody>
      </p:sp>
      <p:sp>
        <p:nvSpPr>
          <p:cNvPr id="27" name="14 Rectángulo"/>
          <p:cNvSpPr/>
          <p:nvPr/>
        </p:nvSpPr>
        <p:spPr>
          <a:xfrm>
            <a:off x="359252" y="5623555"/>
            <a:ext cx="559849" cy="33855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lvl="0" algn="r"/>
            <a:r>
              <a:rPr lang="es-MX" sz="1600" b="1" dirty="0" smtClean="0">
                <a:solidFill>
                  <a:schemeClr val="bg1"/>
                </a:solidFill>
                <a:latin typeface="Gotham" panose="02000504050000020004" pitchFamily="2" charset="0"/>
              </a:rPr>
              <a:t>05</a:t>
            </a:r>
            <a:endParaRPr lang="es-MX" sz="1600" dirty="0">
              <a:solidFill>
                <a:schemeClr val="bg1"/>
              </a:solidFill>
              <a:latin typeface="Gotham" panose="02000504050000020004" pitchFamily="2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0" r="22562"/>
          <a:stretch/>
        </p:blipFill>
        <p:spPr>
          <a:xfrm>
            <a:off x="5831860" y="1919860"/>
            <a:ext cx="864096" cy="820596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54" y="2725966"/>
            <a:ext cx="918114" cy="91811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452" y="3616792"/>
            <a:ext cx="895696" cy="895696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69" y="4424144"/>
            <a:ext cx="1032992" cy="1032992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075" y="5401449"/>
            <a:ext cx="1224849" cy="97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0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 descr="Black Icon Png - Icono Grupo Personas Png, Transparent Png -  981x810(#6155084) - PngFi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2" name="AutoShape 6" descr="Icono Documentos, archivos, copiar, pegar Gratis de Flat Busin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3" name="2 CuadroTexto">
            <a:extLst>
              <a:ext uri="{FF2B5EF4-FFF2-40B4-BE49-F238E27FC236}">
                <a16:creationId xmlns:a16="http://schemas.microsoft.com/office/drawing/2014/main" id="{120461C9-8178-4C26-BE3F-B9ABCE34A2B8}"/>
              </a:ext>
            </a:extLst>
          </p:cNvPr>
          <p:cNvSpPr txBox="1"/>
          <p:nvPr/>
        </p:nvSpPr>
        <p:spPr>
          <a:xfrm>
            <a:off x="251520" y="159023"/>
            <a:ext cx="58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400">
                <a:solidFill>
                  <a:schemeClr val="bg1">
                    <a:lumMod val="95000"/>
                  </a:schemeClr>
                </a:solidFill>
                <a:latin typeface="Gotham Bold" pitchFamily="2" charset="0"/>
              </a:defRPr>
            </a:lvl1pPr>
          </a:lstStyle>
          <a:p>
            <a:r>
              <a:rPr lang="es-MX" b="1" dirty="0" smtClean="0"/>
              <a:t>PLAN DE ACCIÓN</a:t>
            </a:r>
            <a:endParaRPr lang="es-MX" b="1" dirty="0"/>
          </a:p>
        </p:txBody>
      </p:sp>
      <p:sp>
        <p:nvSpPr>
          <p:cNvPr id="25" name="14 Rectángulo"/>
          <p:cNvSpPr/>
          <p:nvPr/>
        </p:nvSpPr>
        <p:spPr>
          <a:xfrm>
            <a:off x="47902" y="2515997"/>
            <a:ext cx="8249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MX" sz="4400" b="1" dirty="0" smtClean="0"/>
              <a:t>01</a:t>
            </a:r>
            <a:endParaRPr lang="es-MX" sz="4400" dirty="0"/>
          </a:p>
        </p:txBody>
      </p:sp>
      <p:sp>
        <p:nvSpPr>
          <p:cNvPr id="26" name="15 Rectángulo"/>
          <p:cNvSpPr/>
          <p:nvPr/>
        </p:nvSpPr>
        <p:spPr>
          <a:xfrm>
            <a:off x="2642662" y="5031649"/>
            <a:ext cx="8249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MX" sz="4400" b="1" dirty="0" smtClean="0"/>
              <a:t>02</a:t>
            </a:r>
            <a:endParaRPr lang="es-MX" sz="4400" dirty="0"/>
          </a:p>
        </p:txBody>
      </p:sp>
      <p:grpSp>
        <p:nvGrpSpPr>
          <p:cNvPr id="27" name="20 Grupo"/>
          <p:cNvGrpSpPr/>
          <p:nvPr/>
        </p:nvGrpSpPr>
        <p:grpSpPr>
          <a:xfrm>
            <a:off x="4378072" y="1430288"/>
            <a:ext cx="2898231" cy="660755"/>
            <a:chOff x="1907704" y="1193447"/>
            <a:chExt cx="6382038" cy="1532682"/>
          </a:xfrm>
        </p:grpSpPr>
        <p:sp>
          <p:nvSpPr>
            <p:cNvPr id="28" name="18 Elipse"/>
            <p:cNvSpPr/>
            <p:nvPr/>
          </p:nvSpPr>
          <p:spPr>
            <a:xfrm>
              <a:off x="6757060" y="1193447"/>
              <a:ext cx="1532682" cy="1532682"/>
            </a:xfrm>
            <a:prstGeom prst="ellipse">
              <a:avLst/>
            </a:prstGeom>
            <a:solidFill>
              <a:srgbClr val="DCD2A4"/>
            </a:solidFill>
            <a:ln w="76200">
              <a:solidFill>
                <a:srgbClr val="9E8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9" name="Picture 4" descr="icono de grupo de personas - Descargar Vectores Gratis, Illustrator  Graficos, Plantillas Diseño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0" r="100000">
                          <a14:foregroundMark x1="28163" y1="29388" x2="26327" y2="76122"/>
                          <a14:foregroundMark x1="70408" y1="30408" x2="71224" y2="74286"/>
                        </a14:backgroundRemoval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1" t="11720" r="6866" b="11319"/>
            <a:stretch/>
          </p:blipFill>
          <p:spPr bwMode="auto">
            <a:xfrm>
              <a:off x="6988817" y="1451560"/>
              <a:ext cx="1116280" cy="997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19 Conector recto"/>
            <p:cNvCxnSpPr/>
            <p:nvPr/>
          </p:nvCxnSpPr>
          <p:spPr>
            <a:xfrm>
              <a:off x="1907704" y="2276871"/>
              <a:ext cx="4925372" cy="1"/>
            </a:xfrm>
            <a:prstGeom prst="line">
              <a:avLst/>
            </a:prstGeom>
            <a:solidFill>
              <a:schemeClr val="tx1">
                <a:lumMod val="50000"/>
                <a:lumOff val="50000"/>
              </a:schemeClr>
            </a:solidFill>
            <a:ln w="76200">
              <a:solidFill>
                <a:srgbClr val="9E8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1" name="2 CuadroTexto">
            <a:extLst>
              <a:ext uri="{FF2B5EF4-FFF2-40B4-BE49-F238E27FC236}">
                <a16:creationId xmlns:a16="http://schemas.microsoft.com/office/drawing/2014/main" id="{120461C9-8178-4C26-BE3F-B9ABCE34A2B8}"/>
              </a:ext>
            </a:extLst>
          </p:cNvPr>
          <p:cNvSpPr txBox="1"/>
          <p:nvPr/>
        </p:nvSpPr>
        <p:spPr>
          <a:xfrm>
            <a:off x="395536" y="1556792"/>
            <a:ext cx="5551525" cy="307777"/>
          </a:xfrm>
          <a:prstGeom prst="rect">
            <a:avLst/>
          </a:prstGeom>
          <a:solidFill>
            <a:srgbClr val="9E894C"/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" panose="02000504050000020004" pitchFamily="2" charset="0"/>
              </a:defRPr>
            </a:lvl1pPr>
          </a:lstStyle>
          <a:p>
            <a:r>
              <a:rPr lang="es-MX" dirty="0"/>
              <a:t>RESPONSABILIDADES DE LOS GRUPOS DE TRABAJO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7" r="26619"/>
          <a:stretch/>
        </p:blipFill>
        <p:spPr>
          <a:xfrm>
            <a:off x="1115616" y="4509120"/>
            <a:ext cx="1235560" cy="1520667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15" y="2564904"/>
            <a:ext cx="1491759" cy="1441068"/>
          </a:xfrm>
          <a:prstGeom prst="rect">
            <a:avLst/>
          </a:prstGeom>
        </p:spPr>
      </p:pic>
      <p:sp>
        <p:nvSpPr>
          <p:cNvPr id="34" name="1 Rectángulo redondeado"/>
          <p:cNvSpPr/>
          <p:nvPr/>
        </p:nvSpPr>
        <p:spPr>
          <a:xfrm>
            <a:off x="970771" y="2367111"/>
            <a:ext cx="4957507" cy="1212467"/>
          </a:xfrm>
          <a:prstGeom prst="roundRect">
            <a:avLst>
              <a:gd name="adj" fmla="val 50000"/>
            </a:avLst>
          </a:prstGeom>
          <a:solidFill>
            <a:srgbClr val="DCD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1600" dirty="0">
                <a:solidFill>
                  <a:schemeClr val="tx1"/>
                </a:solidFill>
                <a:latin typeface="Gotham" panose="02000504050000020004" pitchFamily="2" charset="0"/>
              </a:rPr>
              <a:t>Establecer la periodicidad en que deberán reunirse, debiendo acordar las reuniones ordinarias que sean necesarias, y las extraordinarias que se requieran. </a:t>
            </a:r>
          </a:p>
        </p:txBody>
      </p:sp>
      <p:sp>
        <p:nvSpPr>
          <p:cNvPr id="35" name="1 Rectángulo redondeado"/>
          <p:cNvSpPr/>
          <p:nvPr/>
        </p:nvSpPr>
        <p:spPr>
          <a:xfrm>
            <a:off x="3622999" y="4663219"/>
            <a:ext cx="4957507" cy="1212467"/>
          </a:xfrm>
          <a:prstGeom prst="roundRect">
            <a:avLst>
              <a:gd name="adj" fmla="val 50000"/>
            </a:avLst>
          </a:prstGeom>
          <a:solidFill>
            <a:srgbClr val="DCD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1600" dirty="0">
                <a:solidFill>
                  <a:schemeClr val="tx1"/>
                </a:solidFill>
                <a:latin typeface="Gotham" panose="02000504050000020004" pitchFamily="2" charset="0"/>
              </a:rPr>
              <a:t>Elaborar actas de las reuniones que se celebren, estableciendo acuerdos y fechas de cumplimiento.</a:t>
            </a:r>
          </a:p>
        </p:txBody>
      </p:sp>
    </p:spTree>
    <p:extLst>
      <p:ext uri="{BB962C8B-B14F-4D97-AF65-F5344CB8AC3E}">
        <p14:creationId xmlns:p14="http://schemas.microsoft.com/office/powerpoint/2010/main" val="288520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4" descr="El Icono De La Formación. Maestro Y Alumno, Aula, Presentación,  Conferencia, Lección, Seminario, Símbolo De La Educación. Ilustración  Vectorial Flat Ilustraciones Vectoriales, Clip Art Vectorizado Libre De  Derechos. Image 47882916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" name="AutoShape 6" descr="Formación, Presentación, Icono De La Educación. Vector. Ilustraciones  Vectoriales, Clip Art Vectorizado Libre De Derechos. Image 66902568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" name="AutoShape 8" descr="Cone De Treinamento Ilustraciones Vectoriales, Clip Art Vectorizado Libre  De Derechos. Image 21936872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2" name="2 CuadroTexto">
            <a:extLst>
              <a:ext uri="{FF2B5EF4-FFF2-40B4-BE49-F238E27FC236}">
                <a16:creationId xmlns:a16="http://schemas.microsoft.com/office/drawing/2014/main" id="{120461C9-8178-4C26-BE3F-B9ABCE34A2B8}"/>
              </a:ext>
            </a:extLst>
          </p:cNvPr>
          <p:cNvSpPr txBox="1"/>
          <p:nvPr/>
        </p:nvSpPr>
        <p:spPr>
          <a:xfrm>
            <a:off x="251520" y="159023"/>
            <a:ext cx="58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400">
                <a:solidFill>
                  <a:schemeClr val="bg1">
                    <a:lumMod val="95000"/>
                  </a:schemeClr>
                </a:solidFill>
                <a:latin typeface="Gotham Bold" pitchFamily="2" charset="0"/>
              </a:defRPr>
            </a:lvl1pPr>
          </a:lstStyle>
          <a:p>
            <a:r>
              <a:rPr lang="es-MX" b="1" dirty="0" smtClean="0"/>
              <a:t>PLAN DE ACCIÓN</a:t>
            </a:r>
            <a:endParaRPr lang="es-MX" b="1" dirty="0"/>
          </a:p>
        </p:txBody>
      </p:sp>
      <p:sp>
        <p:nvSpPr>
          <p:cNvPr id="24" name="16 Rectángulo"/>
          <p:cNvSpPr/>
          <p:nvPr/>
        </p:nvSpPr>
        <p:spPr>
          <a:xfrm>
            <a:off x="35496" y="2299519"/>
            <a:ext cx="8249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MX" sz="4400" b="1" dirty="0" smtClean="0">
                <a:solidFill>
                  <a:srgbClr val="333333"/>
                </a:solidFill>
              </a:rPr>
              <a:t>03</a:t>
            </a:r>
            <a:endParaRPr lang="es-MX" sz="4400" dirty="0">
              <a:solidFill>
                <a:srgbClr val="333333"/>
              </a:solidFill>
            </a:endParaRPr>
          </a:p>
        </p:txBody>
      </p:sp>
      <p:sp>
        <p:nvSpPr>
          <p:cNvPr id="25" name="17 Rectángulo"/>
          <p:cNvSpPr/>
          <p:nvPr/>
        </p:nvSpPr>
        <p:spPr>
          <a:xfrm>
            <a:off x="3073708" y="4829958"/>
            <a:ext cx="8249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MX" sz="4400" b="1" dirty="0" smtClean="0"/>
              <a:t>04</a:t>
            </a:r>
            <a:endParaRPr lang="es-MX" sz="4400" dirty="0"/>
          </a:p>
        </p:txBody>
      </p:sp>
      <p:sp>
        <p:nvSpPr>
          <p:cNvPr id="26" name="2 CuadroTexto">
            <a:extLst>
              <a:ext uri="{FF2B5EF4-FFF2-40B4-BE49-F238E27FC236}">
                <a16:creationId xmlns:a16="http://schemas.microsoft.com/office/drawing/2014/main" id="{120461C9-8178-4C26-BE3F-B9ABCE34A2B8}"/>
              </a:ext>
            </a:extLst>
          </p:cNvPr>
          <p:cNvSpPr txBox="1"/>
          <p:nvPr/>
        </p:nvSpPr>
        <p:spPr>
          <a:xfrm>
            <a:off x="388627" y="1268760"/>
            <a:ext cx="5551525" cy="307777"/>
          </a:xfrm>
          <a:prstGeom prst="rect">
            <a:avLst/>
          </a:prstGeom>
          <a:solidFill>
            <a:srgbClr val="9E894C"/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" panose="02000504050000020004" pitchFamily="2" charset="0"/>
              </a:defRPr>
            </a:lvl1pPr>
          </a:lstStyle>
          <a:p>
            <a:r>
              <a:rPr lang="es-MX" dirty="0"/>
              <a:t>RESPONSABILIDADES DE LOS GRUPOS DE TRABAJO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41700"/>
            <a:ext cx="1800200" cy="18002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5" t="49999" r="66907" b="25848"/>
          <a:stretch/>
        </p:blipFill>
        <p:spPr>
          <a:xfrm>
            <a:off x="1187624" y="4494598"/>
            <a:ext cx="1584176" cy="1440160"/>
          </a:xfrm>
          <a:prstGeom prst="rect">
            <a:avLst/>
          </a:prstGeom>
        </p:spPr>
      </p:pic>
      <p:sp>
        <p:nvSpPr>
          <p:cNvPr id="29" name="1 Rectángulo redondeado"/>
          <p:cNvSpPr/>
          <p:nvPr/>
        </p:nvSpPr>
        <p:spPr>
          <a:xfrm>
            <a:off x="834301" y="1918105"/>
            <a:ext cx="5105851" cy="1620643"/>
          </a:xfrm>
          <a:prstGeom prst="roundRect">
            <a:avLst>
              <a:gd name="adj" fmla="val 50000"/>
            </a:avLst>
          </a:prstGeom>
          <a:solidFill>
            <a:srgbClr val="DCD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1400" dirty="0">
                <a:solidFill>
                  <a:srgbClr val="333333"/>
                </a:solidFill>
                <a:latin typeface="Gotham" panose="02000504050000020004" pitchFamily="2" charset="0"/>
              </a:rPr>
              <a:t>Presentar de manera bimestral un informe a los titulares de la Coordinación y Seguimiento, respecto </a:t>
            </a:r>
            <a:r>
              <a:rPr lang="es-MX" sz="1400" dirty="0" smtClean="0">
                <a:solidFill>
                  <a:srgbClr val="333333"/>
                </a:solidFill>
                <a:latin typeface="Gotham" panose="02000504050000020004" pitchFamily="2" charset="0"/>
              </a:rPr>
              <a:t>a la atención de </a:t>
            </a:r>
            <a:r>
              <a:rPr lang="es-MX" sz="1400" dirty="0">
                <a:solidFill>
                  <a:srgbClr val="333333"/>
                </a:solidFill>
                <a:latin typeface="Gotham" panose="02000504050000020004" pitchFamily="2" charset="0"/>
              </a:rPr>
              <a:t>los asuntos, manifestando los cumplimientos o incumplimientos que se presenten. </a:t>
            </a:r>
          </a:p>
        </p:txBody>
      </p:sp>
      <p:sp>
        <p:nvSpPr>
          <p:cNvPr id="30" name="1 Rectángulo redondeado"/>
          <p:cNvSpPr/>
          <p:nvPr/>
        </p:nvSpPr>
        <p:spPr>
          <a:xfrm>
            <a:off x="3944009" y="4437112"/>
            <a:ext cx="5092487" cy="1671536"/>
          </a:xfrm>
          <a:prstGeom prst="roundRect">
            <a:avLst>
              <a:gd name="adj" fmla="val 50000"/>
            </a:avLst>
          </a:prstGeom>
          <a:solidFill>
            <a:srgbClr val="DCD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1400" dirty="0">
                <a:solidFill>
                  <a:srgbClr val="333333"/>
                </a:solidFill>
                <a:latin typeface="Gotham" panose="02000504050000020004" pitchFamily="2" charset="0"/>
              </a:rPr>
              <a:t>Los titulares de la </a:t>
            </a:r>
            <a:r>
              <a:rPr lang="es-MX" sz="1400" dirty="0" smtClean="0">
                <a:solidFill>
                  <a:srgbClr val="333333"/>
                </a:solidFill>
                <a:latin typeface="Gotham" panose="02000504050000020004" pitchFamily="2" charset="0"/>
              </a:rPr>
              <a:t>coordinación </a:t>
            </a:r>
            <a:r>
              <a:rPr lang="es-MX" sz="1400" dirty="0">
                <a:solidFill>
                  <a:srgbClr val="333333"/>
                </a:solidFill>
                <a:latin typeface="Gotham" panose="02000504050000020004" pitchFamily="2" charset="0"/>
              </a:rPr>
              <a:t>y </a:t>
            </a:r>
            <a:r>
              <a:rPr lang="es-MX" sz="1400" dirty="0" smtClean="0">
                <a:solidFill>
                  <a:srgbClr val="333333"/>
                </a:solidFill>
                <a:latin typeface="Gotham" panose="02000504050000020004" pitchFamily="2" charset="0"/>
              </a:rPr>
              <a:t>seguimiento</a:t>
            </a:r>
            <a:r>
              <a:rPr lang="es-MX" sz="1400" dirty="0">
                <a:solidFill>
                  <a:srgbClr val="333333"/>
                </a:solidFill>
                <a:latin typeface="Gotham" panose="02000504050000020004" pitchFamily="2" charset="0"/>
              </a:rPr>
              <a:t>, anualmente  deberán presentar un informe al Titular del Poder Ejecutivo de los asuntos de seguimiento, avances y de aquellos que se consideren relevantes y delicados en su atención.</a:t>
            </a:r>
          </a:p>
        </p:txBody>
      </p:sp>
    </p:spTree>
    <p:extLst>
      <p:ext uri="{BB962C8B-B14F-4D97-AF65-F5344CB8AC3E}">
        <p14:creationId xmlns:p14="http://schemas.microsoft.com/office/powerpoint/2010/main" val="21597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178827" y="3445042"/>
            <a:ext cx="4786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latin typeface="Gotham Bold" pitchFamily="2" charset="0"/>
              </a:rPr>
              <a:t>GRACIAS</a:t>
            </a:r>
            <a:endParaRPr lang="es-MX" sz="5400" b="1" dirty="0">
              <a:latin typeface="Gotham Book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381</Words>
  <Application>Microsoft Office PowerPoint</Application>
  <PresentationFormat>Presentación en pantalla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Calibri</vt:lpstr>
      <vt:lpstr>Gandhi Serif</vt:lpstr>
      <vt:lpstr>Gotham</vt:lpstr>
      <vt:lpstr>Gotham Bold</vt:lpstr>
      <vt:lpstr>Gotham Book</vt:lpstr>
      <vt:lpstr>Helvetica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edith</dc:creator>
  <cp:lastModifiedBy>pc</cp:lastModifiedBy>
  <cp:revision>157</cp:revision>
  <cp:lastPrinted>2021-01-22T18:11:24Z</cp:lastPrinted>
  <dcterms:created xsi:type="dcterms:W3CDTF">2019-05-13T19:22:23Z</dcterms:created>
  <dcterms:modified xsi:type="dcterms:W3CDTF">2021-04-08T16:36:08Z</dcterms:modified>
</cp:coreProperties>
</file>